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8" r:id="rId2"/>
    <p:sldId id="257" r:id="rId3"/>
    <p:sldId id="281" r:id="rId4"/>
    <p:sldId id="283" r:id="rId5"/>
    <p:sldId id="284" r:id="rId6"/>
    <p:sldId id="261" r:id="rId7"/>
    <p:sldId id="285" r:id="rId8"/>
    <p:sldId id="286" r:id="rId9"/>
    <p:sldId id="287" r:id="rId10"/>
    <p:sldId id="289" r:id="rId11"/>
  </p:sldIdLst>
  <p:sldSz cx="121920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06A"/>
    <a:srgbClr val="FCD5B5"/>
    <a:srgbClr val="FFC000"/>
    <a:srgbClr val="D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DC30-9C32-4BB2-8B47-46C981C154A1}" v="35" dt="2024-02-25T11:15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94660"/>
  </p:normalViewPr>
  <p:slideViewPr>
    <p:cSldViewPr snapToGrid="0">
      <p:cViewPr>
        <p:scale>
          <a:sx n="65" d="100"/>
          <a:sy n="65" d="100"/>
        </p:scale>
        <p:origin x="3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503381-C1BF-48B0-844D-63F352B20617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52B0AD0D-1353-4894-88AC-5DD88C412F25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42A4481C-11F5-42F0-8ADE-1E26860F9671}" type="parTrans" cxnId="{F2C57FC4-05FA-48C4-804D-F92734D3C245}">
      <dgm:prSet/>
      <dgm:spPr/>
      <dgm:t>
        <a:bodyPr/>
        <a:lstStyle/>
        <a:p>
          <a:endParaRPr lang="en-GB"/>
        </a:p>
      </dgm:t>
    </dgm:pt>
    <dgm:pt modelId="{F34C42C9-BB2D-44E4-81C6-F8FB4D857948}" type="sibTrans" cxnId="{F2C57FC4-05FA-48C4-804D-F92734D3C245}">
      <dgm:prSet/>
      <dgm:spPr/>
      <dgm:t>
        <a:bodyPr/>
        <a:lstStyle/>
        <a:p>
          <a:endParaRPr lang="en-GB"/>
        </a:p>
      </dgm:t>
    </dgm:pt>
    <dgm:pt modelId="{25A60E41-E0CD-406E-B9B6-7F866C4BD9DC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788F4AB7-C83D-4621-845F-1E3F4649DFF1}" type="parTrans" cxnId="{B0738C78-A535-4AFF-9311-2300595FAFC2}">
      <dgm:prSet/>
      <dgm:spPr/>
      <dgm:t>
        <a:bodyPr/>
        <a:lstStyle/>
        <a:p>
          <a:endParaRPr lang="en-GB"/>
        </a:p>
      </dgm:t>
    </dgm:pt>
    <dgm:pt modelId="{AE694464-C6A6-4380-9078-EE182F8AB1EA}" type="sibTrans" cxnId="{B0738C78-A535-4AFF-9311-2300595FAFC2}">
      <dgm:prSet/>
      <dgm:spPr/>
      <dgm:t>
        <a:bodyPr/>
        <a:lstStyle/>
        <a:p>
          <a:endParaRPr lang="en-GB"/>
        </a:p>
      </dgm:t>
    </dgm:pt>
    <dgm:pt modelId="{942F738C-94D7-4D62-8940-30AF89A6247D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12C38F29-DD04-4673-8300-0156EE4E8E22}" type="parTrans" cxnId="{39D4048C-2B95-48F9-A00A-F7E321D3E51C}">
      <dgm:prSet/>
      <dgm:spPr/>
      <dgm:t>
        <a:bodyPr/>
        <a:lstStyle/>
        <a:p>
          <a:endParaRPr lang="en-GB"/>
        </a:p>
      </dgm:t>
    </dgm:pt>
    <dgm:pt modelId="{FDE28EAA-FB04-4D83-894F-6527025B1136}" type="sibTrans" cxnId="{39D4048C-2B95-48F9-A00A-F7E321D3E51C}">
      <dgm:prSet/>
      <dgm:spPr/>
      <dgm:t>
        <a:bodyPr/>
        <a:lstStyle/>
        <a:p>
          <a:endParaRPr lang="en-GB"/>
        </a:p>
      </dgm:t>
    </dgm:pt>
    <dgm:pt modelId="{68596960-EFF3-40A7-A455-4CF5301AF8C4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DA622D2D-FF8F-455F-B8D7-0CDC26BA93C6}" type="parTrans" cxnId="{A64511E3-BEDC-4546-B20C-F024678C4C57}">
      <dgm:prSet/>
      <dgm:spPr/>
      <dgm:t>
        <a:bodyPr/>
        <a:lstStyle/>
        <a:p>
          <a:endParaRPr lang="en-GB"/>
        </a:p>
      </dgm:t>
    </dgm:pt>
    <dgm:pt modelId="{D90B513F-09B3-41C8-878E-F831542B81A4}" type="sibTrans" cxnId="{A64511E3-BEDC-4546-B20C-F024678C4C57}">
      <dgm:prSet/>
      <dgm:spPr/>
      <dgm:t>
        <a:bodyPr/>
        <a:lstStyle/>
        <a:p>
          <a:endParaRPr lang="en-GB"/>
        </a:p>
      </dgm:t>
    </dgm:pt>
    <dgm:pt modelId="{B7DEDC49-6296-4AB3-9977-4094ABABDD13}" type="pres">
      <dgm:prSet presAssocID="{2C503381-C1BF-48B0-844D-63F352B206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7AA02EB-5B49-4E9F-B913-AAFB992180D7}" type="pres">
      <dgm:prSet presAssocID="{2C503381-C1BF-48B0-844D-63F352B20617}" presName="children" presStyleCnt="0"/>
      <dgm:spPr/>
    </dgm:pt>
    <dgm:pt modelId="{6B1EFD4F-DFF9-4B82-AAED-13EB93682199}" type="pres">
      <dgm:prSet presAssocID="{2C503381-C1BF-48B0-844D-63F352B20617}" presName="childPlaceholder" presStyleCnt="0"/>
      <dgm:spPr/>
    </dgm:pt>
    <dgm:pt modelId="{6F2D8E69-863D-4EF8-AC1E-71888DA05A63}" type="pres">
      <dgm:prSet presAssocID="{2C503381-C1BF-48B0-844D-63F352B20617}" presName="circle" presStyleCnt="0"/>
      <dgm:spPr/>
    </dgm:pt>
    <dgm:pt modelId="{29FF11AD-8025-4819-962E-3B162313AB56}" type="pres">
      <dgm:prSet presAssocID="{2C503381-C1BF-48B0-844D-63F352B20617}" presName="quadrant1" presStyleLbl="node1" presStyleIdx="0" presStyleCnt="4" custScaleX="133630" custScaleY="131350" custLinFactNeighborX="-2351" custLinFactNeighborY="-2566">
        <dgm:presLayoutVars>
          <dgm:chMax val="1"/>
          <dgm:bulletEnabled val="1"/>
        </dgm:presLayoutVars>
      </dgm:prSet>
      <dgm:spPr/>
    </dgm:pt>
    <dgm:pt modelId="{67C06B6A-0862-4766-9004-D5CF10251AFE}" type="pres">
      <dgm:prSet presAssocID="{2C503381-C1BF-48B0-844D-63F352B20617}" presName="quadrant2" presStyleLbl="node1" presStyleIdx="1" presStyleCnt="4" custScaleX="135827" custScaleY="128896" custLinFactNeighborX="33963" custLinFactNeighborY="-4780">
        <dgm:presLayoutVars>
          <dgm:chMax val="1"/>
          <dgm:bulletEnabled val="1"/>
        </dgm:presLayoutVars>
      </dgm:prSet>
      <dgm:spPr/>
    </dgm:pt>
    <dgm:pt modelId="{F7B22923-BC6E-4926-B385-0990A0AE4B77}" type="pres">
      <dgm:prSet presAssocID="{2C503381-C1BF-48B0-844D-63F352B20617}" presName="quadrant3" presStyleLbl="node1" presStyleIdx="2" presStyleCnt="4" custScaleX="138319" custScaleY="121192" custLinFactNeighborX="32539" custLinFactNeighborY="20659">
        <dgm:presLayoutVars>
          <dgm:chMax val="1"/>
          <dgm:bulletEnabled val="1"/>
        </dgm:presLayoutVars>
      </dgm:prSet>
      <dgm:spPr/>
    </dgm:pt>
    <dgm:pt modelId="{9C36EEEF-9541-4BD2-A7CF-5EA4642DAB0E}" type="pres">
      <dgm:prSet presAssocID="{2C503381-C1BF-48B0-844D-63F352B20617}" presName="quadrant4" presStyleLbl="node1" presStyleIdx="3" presStyleCnt="4" custScaleX="129863" custScaleY="117561" custLinFactNeighborX="-3923" custLinFactNeighborY="21721">
        <dgm:presLayoutVars>
          <dgm:chMax val="1"/>
          <dgm:bulletEnabled val="1"/>
        </dgm:presLayoutVars>
      </dgm:prSet>
      <dgm:spPr/>
    </dgm:pt>
    <dgm:pt modelId="{50B5B1CF-A0C2-4981-A053-9108F1CB6A0B}" type="pres">
      <dgm:prSet presAssocID="{2C503381-C1BF-48B0-844D-63F352B20617}" presName="quadrantPlaceholder" presStyleCnt="0"/>
      <dgm:spPr/>
    </dgm:pt>
    <dgm:pt modelId="{8BAF0CF5-3ABF-46AC-A50A-EAA48B6F7168}" type="pres">
      <dgm:prSet presAssocID="{2C503381-C1BF-48B0-844D-63F352B20617}" presName="center1" presStyleLbl="fgShp" presStyleIdx="0" presStyleCnt="2" custScaleX="108260" custScaleY="134231" custLinFactNeighborX="6520" custLinFactNeighborY="-31124"/>
      <dgm:spPr/>
    </dgm:pt>
    <dgm:pt modelId="{01E108F2-182E-4903-8D7A-5A8209F10CEE}" type="pres">
      <dgm:prSet presAssocID="{2C503381-C1BF-48B0-844D-63F352B20617}" presName="center2" presStyleLbl="fgShp" presStyleIdx="1" presStyleCnt="2" custScaleX="137943" custScaleY="140255" custLinFactNeighborX="0" custLinFactNeighborY="29116"/>
      <dgm:spPr/>
    </dgm:pt>
  </dgm:ptLst>
  <dgm:cxnLst>
    <dgm:cxn modelId="{9256E220-29D8-4B0E-A6B6-FD5A1BAEC71A}" type="presOf" srcId="{2C503381-C1BF-48B0-844D-63F352B20617}" destId="{B7DEDC49-6296-4AB3-9977-4094ABABDD13}" srcOrd="0" destOrd="0" presId="urn:microsoft.com/office/officeart/2005/8/layout/cycle4"/>
    <dgm:cxn modelId="{1C14192D-972C-4047-AFD5-94D2822C503A}" type="presOf" srcId="{68596960-EFF3-40A7-A455-4CF5301AF8C4}" destId="{9C36EEEF-9541-4BD2-A7CF-5EA4642DAB0E}" srcOrd="0" destOrd="0" presId="urn:microsoft.com/office/officeart/2005/8/layout/cycle4"/>
    <dgm:cxn modelId="{649B6C4C-2CE9-40AC-9078-C6E66D7D3313}" type="presOf" srcId="{25A60E41-E0CD-406E-B9B6-7F866C4BD9DC}" destId="{67C06B6A-0862-4766-9004-D5CF10251AFE}" srcOrd="0" destOrd="0" presId="urn:microsoft.com/office/officeart/2005/8/layout/cycle4"/>
    <dgm:cxn modelId="{B0738C78-A535-4AFF-9311-2300595FAFC2}" srcId="{2C503381-C1BF-48B0-844D-63F352B20617}" destId="{25A60E41-E0CD-406E-B9B6-7F866C4BD9DC}" srcOrd="1" destOrd="0" parTransId="{788F4AB7-C83D-4621-845F-1E3F4649DFF1}" sibTransId="{AE694464-C6A6-4380-9078-EE182F8AB1EA}"/>
    <dgm:cxn modelId="{39D4048C-2B95-48F9-A00A-F7E321D3E51C}" srcId="{2C503381-C1BF-48B0-844D-63F352B20617}" destId="{942F738C-94D7-4D62-8940-30AF89A6247D}" srcOrd="2" destOrd="0" parTransId="{12C38F29-DD04-4673-8300-0156EE4E8E22}" sibTransId="{FDE28EAA-FB04-4D83-894F-6527025B1136}"/>
    <dgm:cxn modelId="{CB8B2B8C-7034-47BB-991D-00F4B28F1409}" type="presOf" srcId="{52B0AD0D-1353-4894-88AC-5DD88C412F25}" destId="{29FF11AD-8025-4819-962E-3B162313AB56}" srcOrd="0" destOrd="0" presId="urn:microsoft.com/office/officeart/2005/8/layout/cycle4"/>
    <dgm:cxn modelId="{445396BF-08D5-47C6-AB4C-09C66B1DDA54}" type="presOf" srcId="{942F738C-94D7-4D62-8940-30AF89A6247D}" destId="{F7B22923-BC6E-4926-B385-0990A0AE4B77}" srcOrd="0" destOrd="0" presId="urn:microsoft.com/office/officeart/2005/8/layout/cycle4"/>
    <dgm:cxn modelId="{F2C57FC4-05FA-48C4-804D-F92734D3C245}" srcId="{2C503381-C1BF-48B0-844D-63F352B20617}" destId="{52B0AD0D-1353-4894-88AC-5DD88C412F25}" srcOrd="0" destOrd="0" parTransId="{42A4481C-11F5-42F0-8ADE-1E26860F9671}" sibTransId="{F34C42C9-BB2D-44E4-81C6-F8FB4D857948}"/>
    <dgm:cxn modelId="{A64511E3-BEDC-4546-B20C-F024678C4C57}" srcId="{2C503381-C1BF-48B0-844D-63F352B20617}" destId="{68596960-EFF3-40A7-A455-4CF5301AF8C4}" srcOrd="3" destOrd="0" parTransId="{DA622D2D-FF8F-455F-B8D7-0CDC26BA93C6}" sibTransId="{D90B513F-09B3-41C8-878E-F831542B81A4}"/>
    <dgm:cxn modelId="{91EDCAF1-E050-4F9F-A309-B59FC028D71A}" type="presParOf" srcId="{B7DEDC49-6296-4AB3-9977-4094ABABDD13}" destId="{67AA02EB-5B49-4E9F-B913-AAFB992180D7}" srcOrd="0" destOrd="0" presId="urn:microsoft.com/office/officeart/2005/8/layout/cycle4"/>
    <dgm:cxn modelId="{E46B5322-4C73-495A-A85F-B7713D2F54CA}" type="presParOf" srcId="{67AA02EB-5B49-4E9F-B913-AAFB992180D7}" destId="{6B1EFD4F-DFF9-4B82-AAED-13EB93682199}" srcOrd="0" destOrd="0" presId="urn:microsoft.com/office/officeart/2005/8/layout/cycle4"/>
    <dgm:cxn modelId="{D501408E-3E72-4FF5-8E1F-99E14AA6AACE}" type="presParOf" srcId="{B7DEDC49-6296-4AB3-9977-4094ABABDD13}" destId="{6F2D8E69-863D-4EF8-AC1E-71888DA05A63}" srcOrd="1" destOrd="0" presId="urn:microsoft.com/office/officeart/2005/8/layout/cycle4"/>
    <dgm:cxn modelId="{026426CC-BE62-4C7D-AD94-6D39B31CF3C7}" type="presParOf" srcId="{6F2D8E69-863D-4EF8-AC1E-71888DA05A63}" destId="{29FF11AD-8025-4819-962E-3B162313AB56}" srcOrd="0" destOrd="0" presId="urn:microsoft.com/office/officeart/2005/8/layout/cycle4"/>
    <dgm:cxn modelId="{6E36121E-CBBD-44AC-A546-C016B5E8A11E}" type="presParOf" srcId="{6F2D8E69-863D-4EF8-AC1E-71888DA05A63}" destId="{67C06B6A-0862-4766-9004-D5CF10251AFE}" srcOrd="1" destOrd="0" presId="urn:microsoft.com/office/officeart/2005/8/layout/cycle4"/>
    <dgm:cxn modelId="{18D0654D-4329-46B1-B217-4E450B2EE2B3}" type="presParOf" srcId="{6F2D8E69-863D-4EF8-AC1E-71888DA05A63}" destId="{F7B22923-BC6E-4926-B385-0990A0AE4B77}" srcOrd="2" destOrd="0" presId="urn:microsoft.com/office/officeart/2005/8/layout/cycle4"/>
    <dgm:cxn modelId="{A086135D-D852-4E1E-ADA9-93C2FF618D3A}" type="presParOf" srcId="{6F2D8E69-863D-4EF8-AC1E-71888DA05A63}" destId="{9C36EEEF-9541-4BD2-A7CF-5EA4642DAB0E}" srcOrd="3" destOrd="0" presId="urn:microsoft.com/office/officeart/2005/8/layout/cycle4"/>
    <dgm:cxn modelId="{D7DDB0FE-4809-4DAE-A2F4-BF182FD4DFC2}" type="presParOf" srcId="{6F2D8E69-863D-4EF8-AC1E-71888DA05A63}" destId="{50B5B1CF-A0C2-4981-A053-9108F1CB6A0B}" srcOrd="4" destOrd="0" presId="urn:microsoft.com/office/officeart/2005/8/layout/cycle4"/>
    <dgm:cxn modelId="{2BE5DA34-3C47-4A13-8A8C-B176FCA2ACD9}" type="presParOf" srcId="{B7DEDC49-6296-4AB3-9977-4094ABABDD13}" destId="{8BAF0CF5-3ABF-46AC-A50A-EAA48B6F7168}" srcOrd="2" destOrd="0" presId="urn:microsoft.com/office/officeart/2005/8/layout/cycle4"/>
    <dgm:cxn modelId="{0CE15EA9-4EF3-4378-AB44-4A582933B05F}" type="presParOf" srcId="{B7DEDC49-6296-4AB3-9977-4094ABABDD13}" destId="{01E108F2-182E-4903-8D7A-5A8209F10CEE}" srcOrd="3" destOrd="0" presId="urn:microsoft.com/office/officeart/2005/8/layout/cycle4"/>
  </dgm:cxnLst>
  <dgm:bg/>
  <dgm:whole>
    <a:ln w="1905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F11AD-8025-4819-962E-3B162313AB56}">
      <dsp:nvSpPr>
        <dsp:cNvPr id="0" name=""/>
        <dsp:cNvSpPr/>
      </dsp:nvSpPr>
      <dsp:spPr>
        <a:xfrm>
          <a:off x="1054717" y="1102435"/>
          <a:ext cx="5131176" cy="5043628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>
        <a:off x="2557604" y="2579679"/>
        <a:ext cx="3628289" cy="3566384"/>
      </dsp:txXfrm>
    </dsp:sp>
    <dsp:sp modelId="{67C06B6A-0862-4766-9004-D5CF10251AFE}">
      <dsp:nvSpPr>
        <dsp:cNvPr id="0" name=""/>
        <dsp:cNvSpPr/>
      </dsp:nvSpPr>
      <dsp:spPr>
        <a:xfrm rot="5400000">
          <a:off x="6557203" y="931466"/>
          <a:ext cx="4949398" cy="5215537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-5400000">
        <a:off x="6424134" y="2514180"/>
        <a:ext cx="3687942" cy="3499753"/>
      </dsp:txXfrm>
    </dsp:sp>
    <dsp:sp modelId="{F7B22923-BC6E-4926-B385-0990A0AE4B77}">
      <dsp:nvSpPr>
        <dsp:cNvPr id="0" name=""/>
        <dsp:cNvSpPr/>
      </dsp:nvSpPr>
      <dsp:spPr>
        <a:xfrm rot="10800000">
          <a:off x="6321610" y="6206462"/>
          <a:ext cx="5311226" cy="4653577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10800000">
        <a:off x="6321610" y="6206462"/>
        <a:ext cx="3755604" cy="3290576"/>
      </dsp:txXfrm>
    </dsp:sp>
    <dsp:sp modelId="{9C36EEEF-9541-4BD2-A7CF-5EA4642DAB0E}">
      <dsp:nvSpPr>
        <dsp:cNvPr id="0" name=""/>
        <dsp:cNvSpPr/>
      </dsp:nvSpPr>
      <dsp:spPr>
        <a:xfrm rot="16200000">
          <a:off x="1302867" y="6080764"/>
          <a:ext cx="4514152" cy="4986529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5400000">
        <a:off x="2527200" y="6316952"/>
        <a:ext cx="3526008" cy="3191987"/>
      </dsp:txXfrm>
    </dsp:sp>
    <dsp:sp modelId="{8BAF0CF5-3ABF-46AC-A50A-EAA48B6F7168}">
      <dsp:nvSpPr>
        <dsp:cNvPr id="0" name=""/>
        <dsp:cNvSpPr/>
      </dsp:nvSpPr>
      <dsp:spPr>
        <a:xfrm>
          <a:off x="5132995" y="4328927"/>
          <a:ext cx="1435272" cy="1547466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108F2-182E-4903-8D7A-5A8209F10CEE}">
      <dsp:nvSpPr>
        <dsp:cNvPr id="0" name=""/>
        <dsp:cNvSpPr/>
      </dsp:nvSpPr>
      <dsp:spPr>
        <a:xfrm rot="10800000">
          <a:off x="4849792" y="5432072"/>
          <a:ext cx="1828798" cy="1616913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9E6EC-5805-45C6-B264-17FD3EF15D52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C93F-3CAD-414B-95E1-17F317FC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4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3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4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0"/>
            <a:ext cx="10515600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0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138171"/>
            <a:ext cx="5183188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0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196"/>
            <a:ext cx="6172200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196"/>
            <a:ext cx="6172200" cy="90974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0"/>
            <a:ext cx="105156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89"/>
            <a:ext cx="41148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118880" y="6736028"/>
            <a:ext cx="1752083" cy="1190807"/>
          </a:xfrm>
          <a:prstGeom prst="cube">
            <a:avLst>
              <a:gd name="adj" fmla="val 6242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64"/>
          </a:p>
        </p:txBody>
      </p:sp>
      <p:sp>
        <p:nvSpPr>
          <p:cNvPr id="5" name="Right Arrow 4"/>
          <p:cNvSpPr/>
          <p:nvPr/>
        </p:nvSpPr>
        <p:spPr>
          <a:xfrm>
            <a:off x="2942796" y="6951386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Connector 5"/>
              <p:cNvSpPr/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Flowchart: Connecto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11572" y="5654754"/>
            <a:ext cx="786759" cy="1044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Connector 7"/>
              <p:cNvSpPr/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Flowchart: Connecto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Connector 8"/>
              <p:cNvSpPr/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Flowchart: Connector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Connector 9"/>
              <p:cNvSpPr/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Flowchart: Connector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27512" y="3663272"/>
            <a:ext cx="6116814" cy="398296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89389" y="6823517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179963" y="4360517"/>
            <a:ext cx="2811692" cy="1088914"/>
          </a:xfrm>
          <a:prstGeom prst="bracketPair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Moisture, acids, </a:t>
            </a:r>
          </a:p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Environmental Conditions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9964" y="8196988"/>
            <a:ext cx="2344751" cy="7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64" b="1" dirty="0"/>
              <a:t>Copper containing materials</a:t>
            </a:r>
            <a:endParaRPr lang="en-GB" sz="2064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1610255" y="8067920"/>
            <a:ext cx="253100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1911AC-2616-9714-11DE-8ECBAEB63A44}"/>
                  </a:ext>
                </a:extLst>
              </p:cNvPr>
              <p:cNvSpPr txBox="1"/>
              <p:nvPr/>
            </p:nvSpPr>
            <p:spPr>
              <a:xfrm>
                <a:off x="5638800" y="5943600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1911AC-2616-9714-11DE-8ECBAEB6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5943600"/>
                <a:ext cx="2016578" cy="276999"/>
              </a:xfrm>
              <a:prstGeom prst="rect">
                <a:avLst/>
              </a:prstGeom>
              <a:blipFill>
                <a:blip r:embed="rId8"/>
                <a:stretch>
                  <a:fillRect l="-3323" r="-27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48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230548" y="536273"/>
          <a:ext cx="11528384" cy="11366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/>
          <p:nvPr/>
        </p:nvSpPr>
        <p:spPr>
          <a:xfrm>
            <a:off x="4603752" y="4599896"/>
            <a:ext cx="3842796" cy="3657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15" y="6380446"/>
            <a:ext cx="2477500" cy="16364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4839095" y="4895721"/>
            <a:ext cx="1686055" cy="1517547"/>
            <a:chOff x="1962444" y="3195122"/>
            <a:chExt cx="2407305" cy="212316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4" name="Picture 13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5" name="Picture 14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6051" y="6658413"/>
            <a:ext cx="863584" cy="373295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27" y="2564628"/>
            <a:ext cx="2402027" cy="198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8446119" y="4548083"/>
            <a:ext cx="3174863" cy="2082874"/>
            <a:chOff x="-700198" y="4914865"/>
            <a:chExt cx="5410244" cy="257718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0198" y="4914865"/>
              <a:ext cx="5410244" cy="2577187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60" y="5063648"/>
              <a:ext cx="1991397" cy="26521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2439758" y="5343876"/>
              <a:ext cx="314798" cy="579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3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315833" y="6130794"/>
              <a:ext cx="1759734" cy="456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1" y="8831982"/>
            <a:ext cx="2556994" cy="197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39" y="2301369"/>
            <a:ext cx="2273290" cy="1893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66568"/>
            <a:ext cx="2669935" cy="1924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1"/>
          <p:cNvPicPr/>
          <p:nvPr/>
        </p:nvPicPr>
        <p:blipFill>
          <a:blip r:embed="rId16"/>
          <a:stretch>
            <a:fillRect/>
          </a:stretch>
        </p:blipFill>
        <p:spPr>
          <a:xfrm>
            <a:off x="3434501" y="8623265"/>
            <a:ext cx="2761957" cy="1874973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22" y="6919441"/>
            <a:ext cx="2771413" cy="15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6535765" y="1955684"/>
            <a:ext cx="2608840" cy="707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2000" b="1" baseline="-25000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2000" b="1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2000" b="1" baseline="30000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076728" y="6467842"/>
            <a:ext cx="2279685" cy="983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t=5000ms</a:t>
            </a:r>
            <a:endParaRPr lang="en-GB" sz="3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500130" y="3382153"/>
                <a:ext cx="1064871" cy="9917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𝐓𝐢</m:t>
                          </m:r>
                        </m:e>
                        <m:sub>
                          <m:r>
                            <a:rPr lang="en-US" sz="36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36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𝐂𝐮</m:t>
                      </m:r>
                    </m:oMath>
                  </m:oMathPara>
                </a14:m>
                <a:endParaRPr lang="en-GB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0" y="3382153"/>
                <a:ext cx="1064871" cy="991728"/>
              </a:xfrm>
              <a:prstGeom prst="rect">
                <a:avLst/>
              </a:prstGeom>
              <a:blipFill rotWithShape="1">
                <a:blip r:embed="rId18"/>
                <a:stretch>
                  <a:fillRect l="-10286" r="-37714" b="-5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7408813" y="4324170"/>
            <a:ext cx="1654163" cy="8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FEA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53427" y="4040351"/>
            <a:ext cx="2571337" cy="855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Microstructure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072228" y="7930225"/>
            <a:ext cx="2260425" cy="1041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Phase –field simulation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266013" y="7670692"/>
            <a:ext cx="1785182" cy="1035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Anti-Bacteria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68734" y="4928838"/>
            <a:ext cx="2077814" cy="1947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Laser  Manufacturing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62" y="7206906"/>
            <a:ext cx="2036615" cy="171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 rot="20618578">
            <a:off x="9189680" y="4951215"/>
            <a:ext cx="1383566" cy="51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Cu powder bed </a:t>
            </a:r>
            <a:endParaRPr lang="en-GB" sz="2000" b="1" dirty="0">
              <a:solidFill>
                <a:schemeClr val="accent2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435660" y="3707964"/>
            <a:ext cx="1914857" cy="113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Vs=200mm/s</a:t>
            </a:r>
            <a:endParaRPr lang="en-GB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70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5" y="7040123"/>
            <a:ext cx="4401838" cy="295586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0" y="7022291"/>
            <a:ext cx="4377608" cy="29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99" y="3514851"/>
            <a:ext cx="3397610" cy="317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06461" y="6969433"/>
            <a:ext cx="91673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  <a:endParaRPr lang="en-GB" sz="3670" b="1" dirty="0">
              <a:solidFill>
                <a:schemeClr val="bg1">
                  <a:lumMod val="9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399" y="7024906"/>
            <a:ext cx="840662" cy="52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  <a:endParaRPr lang="en-GB" sz="367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4787" y="8265716"/>
            <a:ext cx="439772" cy="52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4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5574559" y="7012483"/>
            <a:ext cx="935517" cy="125323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574560" y="8790015"/>
            <a:ext cx="900049" cy="12140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062043" y="8443827"/>
            <a:ext cx="334362" cy="346189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48723" y="8849313"/>
            <a:ext cx="1964092" cy="111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147"/>
              </a:spcAft>
            </a:pPr>
            <a:r>
              <a:rPr lang="en-US" sz="3211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Dendritic structure </a:t>
            </a:r>
            <a:endParaRPr lang="en-GB" sz="321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1995220" y="9800337"/>
            <a:ext cx="1001045" cy="8586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56000" y="9169141"/>
            <a:ext cx="1277914" cy="624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147"/>
              </a:spcAft>
            </a:pPr>
            <a:r>
              <a:rPr lang="en-US" sz="3211" b="1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10 µm</a:t>
            </a:r>
            <a:endParaRPr lang="en-GB" sz="3211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25173" y="9204192"/>
            <a:ext cx="1313745" cy="4217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spcAft>
                <a:spcPts val="1147"/>
              </a:spcAft>
              <a:defRPr/>
            </a:pPr>
            <a:r>
              <a:rPr lang="en-US" sz="3211" b="1" kern="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 µm</a:t>
            </a:r>
          </a:p>
        </p:txBody>
      </p:sp>
      <p:sp>
        <p:nvSpPr>
          <p:cNvPr id="35" name="Rectangle 34"/>
          <p:cNvSpPr/>
          <p:nvPr/>
        </p:nvSpPr>
        <p:spPr>
          <a:xfrm flipV="1">
            <a:off x="6695783" y="9687322"/>
            <a:ext cx="955479" cy="113017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E9059-EDFC-DC49-DBCB-4045110362BE}"/>
              </a:ext>
            </a:extLst>
          </p:cNvPr>
          <p:cNvSpPr/>
          <p:nvPr/>
        </p:nvSpPr>
        <p:spPr>
          <a:xfrm>
            <a:off x="6225007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89A46-17ED-FF06-6065-694041DC78C1}"/>
              </a:ext>
            </a:extLst>
          </p:cNvPr>
          <p:cNvSpPr/>
          <p:nvPr/>
        </p:nvSpPr>
        <p:spPr>
          <a:xfrm>
            <a:off x="1509631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9F0DE2-75A8-775D-FB3A-9A10C250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82" y="3524901"/>
            <a:ext cx="5355840" cy="35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06" y="3013430"/>
            <a:ext cx="5849634" cy="3863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219469" y="2574267"/>
            <a:ext cx="4828470" cy="4950164"/>
            <a:chOff x="-206022" y="576351"/>
            <a:chExt cx="4828470" cy="4950164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289176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66107" y="617168"/>
              <a:ext cx="78418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60735" y="3939370"/>
              <a:ext cx="1208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069301" y="2394251"/>
              <a:ext cx="18880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6"/>
              <a:ext cx="18880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2681" y="8071892"/>
            <a:ext cx="4975201" cy="2369953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20071" y="5485750"/>
              <a:ext cx="2273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075258" y="6367095"/>
              <a:ext cx="1348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7941D-E856-30FA-B1EB-B77FA626580C}"/>
              </a:ext>
            </a:extLst>
          </p:cNvPr>
          <p:cNvCxnSpPr>
            <a:cxnSpLocks/>
          </p:cNvCxnSpPr>
          <p:nvPr/>
        </p:nvCxnSpPr>
        <p:spPr>
          <a:xfrm flipH="1">
            <a:off x="1087032" y="7923222"/>
            <a:ext cx="459039" cy="71481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241172" y="7451677"/>
            <a:ext cx="1880070" cy="1687051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70C0"/>
                  </a:solidFill>
                </a:rPr>
                <a:t>x</a:t>
              </a:r>
              <a:endParaRPr lang="en-GB" sz="5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B050"/>
                  </a:solidFill>
                </a:rPr>
                <a:t>z</a:t>
              </a:r>
              <a:endParaRPr lang="en-GB" sz="54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A6106A"/>
                  </a:solidFill>
                </a:rPr>
                <a:t>y</a:t>
              </a:r>
              <a:endParaRPr lang="en-GB" sz="5400" b="1" dirty="0">
                <a:solidFill>
                  <a:srgbClr val="A6106A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6972408" y="54115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0EBDA4-DB69-B1AF-4231-54A01B72F91F}"/>
              </a:ext>
            </a:extLst>
          </p:cNvPr>
          <p:cNvGrpSpPr/>
          <p:nvPr/>
        </p:nvGrpSpPr>
        <p:grpSpPr>
          <a:xfrm>
            <a:off x="9258310" y="3278587"/>
            <a:ext cx="2462115" cy="2462115"/>
            <a:chOff x="5688611" y="2506103"/>
            <a:chExt cx="2895600" cy="2895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52FAD7-2231-94BA-ACEA-37353DDEAD44}"/>
                </a:ext>
              </a:extLst>
            </p:cNvPr>
            <p:cNvSpPr/>
            <p:nvPr/>
          </p:nvSpPr>
          <p:spPr>
            <a:xfrm>
              <a:off x="5688611" y="2506103"/>
              <a:ext cx="2895600" cy="2895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rainbow cone on a square&#10;&#10;Description automatically generated">
              <a:extLst>
                <a:ext uri="{FF2B5EF4-FFF2-40B4-BE49-F238E27FC236}">
                  <a16:creationId xmlns:a16="http://schemas.microsoft.com/office/drawing/2014/main" id="{1F54FE8A-5AD4-2DB1-D700-1DFA9DEC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727" y="2520635"/>
              <a:ext cx="2367957" cy="22869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CF3734-EFE8-AC63-6501-0F5659ED50E3}"/>
              </a:ext>
            </a:extLst>
          </p:cNvPr>
          <p:cNvCxnSpPr>
            <a:cxnSpLocks/>
            <a:stCxn id="37" idx="7"/>
            <a:endCxn id="39" idx="4"/>
          </p:cNvCxnSpPr>
          <p:nvPr/>
        </p:nvCxnSpPr>
        <p:spPr>
          <a:xfrm>
            <a:off x="7011431" y="5418253"/>
            <a:ext cx="3477936" cy="322449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178186-441F-D65A-10B3-30196F92B709}"/>
              </a:ext>
            </a:extLst>
          </p:cNvPr>
          <p:cNvCxnSpPr>
            <a:cxnSpLocks/>
            <a:stCxn id="37" idx="7"/>
            <a:endCxn id="39" idx="1"/>
          </p:cNvCxnSpPr>
          <p:nvPr/>
        </p:nvCxnSpPr>
        <p:spPr>
          <a:xfrm flipV="1">
            <a:off x="7011431" y="3639154"/>
            <a:ext cx="2607446" cy="1779098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D4A70F0-4806-4332-59C4-858B58FC9F32}"/>
              </a:ext>
            </a:extLst>
          </p:cNvPr>
          <p:cNvSpPr/>
          <p:nvPr/>
        </p:nvSpPr>
        <p:spPr>
          <a:xfrm>
            <a:off x="5270948" y="5372534"/>
            <a:ext cx="45719" cy="45719"/>
          </a:xfrm>
          <a:prstGeom prst="ellipse">
            <a:avLst/>
          </a:prstGeom>
          <a:solidFill>
            <a:srgbClr val="D76D00"/>
          </a:solidFill>
          <a:ln>
            <a:solidFill>
              <a:srgbClr val="D76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  <a:stCxn id="88" idx="6"/>
            <a:endCxn id="43" idx="2"/>
          </p:cNvCxnSpPr>
          <p:nvPr/>
        </p:nvCxnSpPr>
        <p:spPr>
          <a:xfrm flipV="1">
            <a:off x="4476203" y="5395394"/>
            <a:ext cx="794745" cy="2043979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786" y="8057544"/>
            <a:ext cx="4451509" cy="145845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2192227" y="5628522"/>
            <a:ext cx="2407305" cy="2123165"/>
            <a:chOff x="1962444" y="3195122"/>
            <a:chExt cx="2407305" cy="21231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2" name="Picture 11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3" name="Picture 12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BB2618-2963-9A47-E2FB-DEC55DEE7B91}"/>
              </a:ext>
            </a:extLst>
          </p:cNvPr>
          <p:cNvSpPr txBox="1"/>
          <p:nvPr/>
        </p:nvSpPr>
        <p:spPr>
          <a:xfrm rot="16200000">
            <a:off x="4502411" y="6734535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Slurry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86C6-8035-2E1E-64F7-47169823AD20}"/>
              </a:ext>
            </a:extLst>
          </p:cNvPr>
          <p:cNvSpPr txBox="1"/>
          <p:nvPr/>
        </p:nvSpPr>
        <p:spPr>
          <a:xfrm>
            <a:off x="1254223" y="7005645"/>
            <a:ext cx="1989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</a:t>
            </a:r>
          </a:p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5525874" y="2634273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146667" y="7652144"/>
            <a:ext cx="7505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7188508" y="7426388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350861B-C432-A94E-006D-2FEDA14938DC}"/>
              </a:ext>
            </a:extLst>
          </p:cNvPr>
          <p:cNvCxnSpPr>
            <a:cxnSpLocks/>
          </p:cNvCxnSpPr>
          <p:nvPr/>
        </p:nvCxnSpPr>
        <p:spPr>
          <a:xfrm flipV="1">
            <a:off x="5946891" y="5678730"/>
            <a:ext cx="1608033" cy="283984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24EEDC8-2798-5208-BBC9-C6BD83CB1BF5}"/>
              </a:ext>
            </a:extLst>
          </p:cNvPr>
          <p:cNvSpPr txBox="1"/>
          <p:nvPr/>
        </p:nvSpPr>
        <p:spPr>
          <a:xfrm>
            <a:off x="8346068" y="2690265"/>
            <a:ext cx="38523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3200" b="1" baseline="-25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3200" b="1" baseline="3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C16D41-FD1B-36C6-1CB9-055581D7CB65}"/>
              </a:ext>
            </a:extLst>
          </p:cNvPr>
          <p:cNvSpPr txBox="1"/>
          <p:nvPr/>
        </p:nvSpPr>
        <p:spPr>
          <a:xfrm rot="20988354">
            <a:off x="6064933" y="5857755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200 mm/s</a:t>
            </a:r>
          </a:p>
        </p:txBody>
      </p:sp>
    </p:spTree>
    <p:extLst>
      <p:ext uri="{BB962C8B-B14F-4D97-AF65-F5344CB8AC3E}">
        <p14:creationId xmlns:p14="http://schemas.microsoft.com/office/powerpoint/2010/main" val="216830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n a black background&#10;&#10;Description automatically generated">
            <a:extLst>
              <a:ext uri="{FF2B5EF4-FFF2-40B4-BE49-F238E27FC236}">
                <a16:creationId xmlns:a16="http://schemas.microsoft.com/office/drawing/2014/main" id="{CE9587D2-FF2A-ADBC-DD7F-623AF52F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95" y="6604987"/>
            <a:ext cx="4608600" cy="3853777"/>
          </a:xfrm>
          <a:prstGeom prst="rect">
            <a:avLst/>
          </a:prstGeom>
        </p:spPr>
      </p:pic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36AD299F-1F7B-D7D6-FFCC-2406558EC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02" y="2751722"/>
            <a:ext cx="5013961" cy="3587935"/>
          </a:xfrm>
          <a:prstGeom prst="rect">
            <a:avLst/>
          </a:prstGeom>
        </p:spPr>
      </p:pic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67" y="6604986"/>
            <a:ext cx="4510627" cy="3758380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FD7D03DB-0843-3079-3136-A2B2F5878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6" y="2824619"/>
            <a:ext cx="4581145" cy="35162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11838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240736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68695" y="211838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74305" y="6240736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0384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E6470F-463B-2F7A-C7AE-5B6D57B132D4}"/>
              </a:ext>
            </a:extLst>
          </p:cNvPr>
          <p:cNvGrpSpPr/>
          <p:nvPr/>
        </p:nvGrpSpPr>
        <p:grpSpPr>
          <a:xfrm>
            <a:off x="5285464" y="790690"/>
            <a:ext cx="3756262" cy="2068907"/>
            <a:chOff x="3715822" y="64693"/>
            <a:chExt cx="3756262" cy="2068907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8734C811-EFA4-7ACB-41CC-8677B6A4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822" y="64693"/>
              <a:ext cx="3244191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57FF17-FB7D-CFA2-51DC-A6684A6AA7B9}"/>
                </a:ext>
              </a:extLst>
            </p:cNvPr>
            <p:cNvSpPr/>
            <p:nvPr/>
          </p:nvSpPr>
          <p:spPr>
            <a:xfrm>
              <a:off x="5526742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6.84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5E1D9-2683-885B-BC54-32774B1DBF1E}"/>
              </a:ext>
            </a:extLst>
          </p:cNvPr>
          <p:cNvGrpSpPr/>
          <p:nvPr/>
        </p:nvGrpSpPr>
        <p:grpSpPr>
          <a:xfrm>
            <a:off x="5303006" y="3231478"/>
            <a:ext cx="3738721" cy="2066518"/>
            <a:chOff x="3733363" y="2027781"/>
            <a:chExt cx="3738721" cy="2066518"/>
          </a:xfrm>
        </p:grpSpPr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B75238DF-579E-6A13-2473-242848B1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363" y="2027781"/>
              <a:ext cx="3209109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DCF38-8934-A0CD-A804-644AC7BE6060}"/>
                </a:ext>
              </a:extLst>
            </p:cNvPr>
            <p:cNvSpPr/>
            <p:nvPr/>
          </p:nvSpPr>
          <p:spPr>
            <a:xfrm>
              <a:off x="5526742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21.3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5CF-294D-D35B-CE67-0B635D4960D3}"/>
              </a:ext>
            </a:extLst>
          </p:cNvPr>
          <p:cNvGrpSpPr/>
          <p:nvPr/>
        </p:nvGrpSpPr>
        <p:grpSpPr>
          <a:xfrm>
            <a:off x="5288498" y="5450397"/>
            <a:ext cx="3753229" cy="2173453"/>
            <a:chOff x="3718855" y="4094299"/>
            <a:chExt cx="3753229" cy="2173453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065A9E62-5C2F-36A8-371B-FD01B44B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855" y="4094299"/>
              <a:ext cx="3238124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A3A047-388C-1A6E-B318-91A0B4345B20}"/>
                </a:ext>
              </a:extLst>
            </p:cNvPr>
            <p:cNvSpPr/>
            <p:nvPr/>
          </p:nvSpPr>
          <p:spPr>
            <a:xfrm>
              <a:off x="5526742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39.1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EEEC4-8FC1-7051-F859-F7042D081D0A}"/>
              </a:ext>
            </a:extLst>
          </p:cNvPr>
          <p:cNvGrpSpPr/>
          <p:nvPr/>
        </p:nvGrpSpPr>
        <p:grpSpPr>
          <a:xfrm>
            <a:off x="1241338" y="790690"/>
            <a:ext cx="3787069" cy="2068907"/>
            <a:chOff x="215673" y="64693"/>
            <a:chExt cx="3787069" cy="2068907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242C36EE-1592-59A3-A942-9627221AF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3" y="64693"/>
              <a:ext cx="3228687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3C342-B8BB-F3DC-0556-8F648D19E7D6}"/>
                </a:ext>
              </a:extLst>
            </p:cNvPr>
            <p:cNvSpPr/>
            <p:nvPr/>
          </p:nvSpPr>
          <p:spPr>
            <a:xfrm>
              <a:off x="2057400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0.42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F58747-D9E2-7ED9-D319-1552AA1BE537}"/>
              </a:ext>
            </a:extLst>
          </p:cNvPr>
          <p:cNvGrpSpPr/>
          <p:nvPr/>
        </p:nvGrpSpPr>
        <p:grpSpPr>
          <a:xfrm>
            <a:off x="1249844" y="3231478"/>
            <a:ext cx="3778563" cy="2066518"/>
            <a:chOff x="224179" y="2027781"/>
            <a:chExt cx="3778563" cy="2066518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FB769F58-E45D-9B4C-74FF-326D5A37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79" y="2027781"/>
              <a:ext cx="3211675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4A113E-5280-B982-2C96-071EF8C0C755}"/>
                </a:ext>
              </a:extLst>
            </p:cNvPr>
            <p:cNvSpPr/>
            <p:nvPr/>
          </p:nvSpPr>
          <p:spPr>
            <a:xfrm>
              <a:off x="2057400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12.8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28E4D-4055-B8EB-91C0-47924805398F}"/>
              </a:ext>
            </a:extLst>
          </p:cNvPr>
          <p:cNvGrpSpPr/>
          <p:nvPr/>
        </p:nvGrpSpPr>
        <p:grpSpPr>
          <a:xfrm>
            <a:off x="1240176" y="5450397"/>
            <a:ext cx="3788231" cy="2173453"/>
            <a:chOff x="214511" y="4094299"/>
            <a:chExt cx="3788231" cy="2173453"/>
          </a:xfrm>
        </p:grpSpPr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AF87B7F7-B209-C3E2-73AD-DA2EE5617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1" y="4094299"/>
              <a:ext cx="3231010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6A6A7B-8CB7-0CFA-8640-107549136B25}"/>
                </a:ext>
              </a:extLst>
            </p:cNvPr>
            <p:cNvSpPr/>
            <p:nvPr/>
          </p:nvSpPr>
          <p:spPr>
            <a:xfrm>
              <a:off x="2057400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27.4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815353-C065-C75B-56FE-5AED73F11614}"/>
              </a:ext>
            </a:extLst>
          </p:cNvPr>
          <p:cNvGrpSpPr/>
          <p:nvPr/>
        </p:nvGrpSpPr>
        <p:grpSpPr>
          <a:xfrm>
            <a:off x="9045616" y="2021396"/>
            <a:ext cx="1807030" cy="4114800"/>
            <a:chOff x="8762197" y="6896683"/>
            <a:chExt cx="1807030" cy="41148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DD379-EBC9-AE08-92DF-951A8DF50269}"/>
                </a:ext>
              </a:extLst>
            </p:cNvPr>
            <p:cNvSpPr txBox="1"/>
            <p:nvPr/>
          </p:nvSpPr>
          <p:spPr>
            <a:xfrm>
              <a:off x="8762197" y="6896683"/>
              <a:ext cx="15552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 Black" pitchFamily="34" charset="0"/>
                </a:rPr>
                <a:t>T [K]</a:t>
              </a:r>
              <a:endParaRPr lang="en-GB" sz="4000" b="1" dirty="0">
                <a:latin typeface="Arial Black" pitchFamily="34" charset="0"/>
              </a:endParaRPr>
            </a:p>
          </p:txBody>
        </p:sp>
        <p:pic>
          <p:nvPicPr>
            <p:cNvPr id="30" name="Picture 18" descr="C:\Users\user\Downloads\Re_ please prepare the following csv file for the following data (1)\colorscale.jpeg">
              <a:extLst>
                <a:ext uri="{FF2B5EF4-FFF2-40B4-BE49-F238E27FC236}">
                  <a16:creationId xmlns:a16="http://schemas.microsoft.com/office/drawing/2014/main" id="{E5B07677-E31C-D959-D785-3AB872C8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590" y="7528054"/>
              <a:ext cx="1798637" cy="348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9511AE-A869-E3AC-9B4C-860766273BA2}"/>
                </a:ext>
              </a:extLst>
            </p:cNvPr>
            <p:cNvCxnSpPr/>
            <p:nvPr/>
          </p:nvCxnSpPr>
          <p:spPr>
            <a:xfrm>
              <a:off x="9349314" y="78110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492BF0-70F2-AC88-0A58-FBA51DE8E5E8}"/>
                </a:ext>
              </a:extLst>
            </p:cNvPr>
            <p:cNvCxnSpPr/>
            <p:nvPr/>
          </p:nvCxnSpPr>
          <p:spPr>
            <a:xfrm>
              <a:off x="9349314" y="8877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C05B43-CBAD-ED70-60FA-82D367485016}"/>
                </a:ext>
              </a:extLst>
            </p:cNvPr>
            <p:cNvCxnSpPr/>
            <p:nvPr/>
          </p:nvCxnSpPr>
          <p:spPr>
            <a:xfrm>
              <a:off x="9349314" y="98684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1F73A3-6AB9-4E55-B65F-69A7C89FE51E}"/>
                </a:ext>
              </a:extLst>
            </p:cNvPr>
            <p:cNvCxnSpPr/>
            <p:nvPr/>
          </p:nvCxnSpPr>
          <p:spPr>
            <a:xfrm>
              <a:off x="9349314" y="10782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6BE90B2-537F-F37D-E6D9-6C39B6C88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4" y="8627360"/>
            <a:ext cx="4789931" cy="3171304"/>
          </a:xfrm>
          <a:prstGeom prst="rect">
            <a:avLst/>
          </a:prstGeom>
        </p:spPr>
      </p:pic>
      <p:pic>
        <p:nvPicPr>
          <p:cNvPr id="40" name="Picture 39" descr="A graph of a function&#10;&#10;Description automatically generated">
            <a:extLst>
              <a:ext uri="{FF2B5EF4-FFF2-40B4-BE49-F238E27FC236}">
                <a16:creationId xmlns:a16="http://schemas.microsoft.com/office/drawing/2014/main" id="{C1845C6F-F921-41F7-440C-01597DCCD9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2" y="8620031"/>
            <a:ext cx="4791605" cy="31865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4FEA6-2F05-5A44-5F63-ABB325482B05}"/>
              </a:ext>
            </a:extLst>
          </p:cNvPr>
          <p:cNvSpPr txBox="1"/>
          <p:nvPr/>
        </p:nvSpPr>
        <p:spPr>
          <a:xfrm>
            <a:off x="773497" y="-933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B7C4FF-F7F5-314F-E807-6755B39D220E}"/>
              </a:ext>
            </a:extLst>
          </p:cNvPr>
          <p:cNvSpPr/>
          <p:nvPr/>
        </p:nvSpPr>
        <p:spPr>
          <a:xfrm>
            <a:off x="1159982" y="598757"/>
            <a:ext cx="9692664" cy="71792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5807F8-E890-AE06-B9EA-9F9B05A99A69}"/>
              </a:ext>
            </a:extLst>
          </p:cNvPr>
          <p:cNvSpPr txBox="1"/>
          <p:nvPr/>
        </p:nvSpPr>
        <p:spPr>
          <a:xfrm>
            <a:off x="781787" y="7981029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209056-7D85-B0F8-16F6-BC941F82D9B2}"/>
              </a:ext>
            </a:extLst>
          </p:cNvPr>
          <p:cNvSpPr txBox="1"/>
          <p:nvPr/>
        </p:nvSpPr>
        <p:spPr>
          <a:xfrm>
            <a:off x="5991367" y="7981029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76993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yellow and pink map with black text&#10;&#10;Description automatically generated">
            <a:extLst>
              <a:ext uri="{FF2B5EF4-FFF2-40B4-BE49-F238E27FC236}">
                <a16:creationId xmlns:a16="http://schemas.microsoft.com/office/drawing/2014/main" id="{2C236BFB-DA44-A23D-25FE-AB8430E09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31" y="3929717"/>
            <a:ext cx="1943523" cy="1943523"/>
          </a:xfrm>
          <a:prstGeom prst="rect">
            <a:avLst/>
          </a:prstGeom>
        </p:spPr>
      </p:pic>
      <p:pic>
        <p:nvPicPr>
          <p:cNvPr id="28" name="Picture 27" descr="A yellow and purple cross with black text&#10;&#10;Description automatically generated">
            <a:extLst>
              <a:ext uri="{FF2B5EF4-FFF2-40B4-BE49-F238E27FC236}">
                <a16:creationId xmlns:a16="http://schemas.microsoft.com/office/drawing/2014/main" id="{B12BB383-D6C7-80E6-3573-7A5AD91B2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2" y="3919079"/>
            <a:ext cx="1978483" cy="1978483"/>
          </a:xfrm>
          <a:prstGeom prst="rect">
            <a:avLst/>
          </a:prstGeom>
        </p:spPr>
      </p:pic>
      <p:pic>
        <p:nvPicPr>
          <p:cNvPr id="34" name="Picture 33" descr="A yellow rectangles with black letters and purple lines&#10;&#10;Description automatically generated">
            <a:extLst>
              <a:ext uri="{FF2B5EF4-FFF2-40B4-BE49-F238E27FC236}">
                <a16:creationId xmlns:a16="http://schemas.microsoft.com/office/drawing/2014/main" id="{EB87DEDC-03B9-E876-B419-C6BB34194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0" y="3971393"/>
            <a:ext cx="1971558" cy="1971558"/>
          </a:xfrm>
          <a:prstGeom prst="rect">
            <a:avLst/>
          </a:prstGeom>
        </p:spPr>
      </p:pic>
      <p:pic>
        <p:nvPicPr>
          <p:cNvPr id="26" name="Picture 25" descr="A yellow and red cross with black text&#10;&#10;Description automatically generated">
            <a:extLst>
              <a:ext uri="{FF2B5EF4-FFF2-40B4-BE49-F238E27FC236}">
                <a16:creationId xmlns:a16="http://schemas.microsoft.com/office/drawing/2014/main" id="{64EBCBC3-05CB-5D7E-E97F-5B79846EC8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27" y="1396577"/>
            <a:ext cx="1942948" cy="1942948"/>
          </a:xfrm>
          <a:prstGeom prst="rect">
            <a:avLst/>
          </a:prstGeom>
        </p:spPr>
      </p:pic>
      <p:pic>
        <p:nvPicPr>
          <p:cNvPr id="24" name="Picture 2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9068DD2C-4E07-55E2-F68F-FD1616EA6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17" y="1407481"/>
            <a:ext cx="1942948" cy="1942948"/>
          </a:xfrm>
          <a:prstGeom prst="rect">
            <a:avLst/>
          </a:prstGeom>
        </p:spPr>
      </p:pic>
      <p:pic>
        <p:nvPicPr>
          <p:cNvPr id="21" name="Picture 20" descr="A yellow squares with black letters and red lines&#10;&#10;Description automatically generated">
            <a:extLst>
              <a:ext uri="{FF2B5EF4-FFF2-40B4-BE49-F238E27FC236}">
                <a16:creationId xmlns:a16="http://schemas.microsoft.com/office/drawing/2014/main" id="{13B5F5B7-D54E-D82E-002D-6D7F8E533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59" y="1402117"/>
            <a:ext cx="2147029" cy="215095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9084048"/>
            <a:ext cx="2864530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9066439"/>
            <a:ext cx="2523381" cy="2059552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5" y="9072014"/>
            <a:ext cx="2508375" cy="204730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79" y="866598"/>
            <a:ext cx="133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866598"/>
            <a:ext cx="15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866598"/>
            <a:ext cx="183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603056"/>
            <a:ext cx="2523381" cy="204958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1" y="6597530"/>
            <a:ext cx="2522430" cy="2048808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2" y="6514815"/>
            <a:ext cx="2864066" cy="22959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A9F929-4624-E13D-3F86-18342A557D6A}"/>
              </a:ext>
            </a:extLst>
          </p:cNvPr>
          <p:cNvGrpSpPr/>
          <p:nvPr/>
        </p:nvGrpSpPr>
        <p:grpSpPr>
          <a:xfrm>
            <a:off x="1437465" y="4099623"/>
            <a:ext cx="717648" cy="1556343"/>
            <a:chOff x="1483680" y="2870599"/>
            <a:chExt cx="717648" cy="155634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4DC9C8-B5DF-9D13-CA7B-01C2CB60818E}"/>
                </a:ext>
              </a:extLst>
            </p:cNvPr>
            <p:cNvCxnSpPr>
              <a:cxnSpLocks/>
            </p:cNvCxnSpPr>
            <p:nvPr/>
          </p:nvCxnSpPr>
          <p:spPr>
            <a:xfrm>
              <a:off x="1691429" y="3886638"/>
              <a:ext cx="509899" cy="0"/>
            </a:xfrm>
            <a:prstGeom prst="straightConnector1">
              <a:avLst/>
            </a:prstGeom>
            <a:ln w="76200">
              <a:solidFill>
                <a:srgbClr val="FF45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EC4D12-17C2-2A0F-9EE5-E9743A2D2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8410" y="3407086"/>
              <a:ext cx="9008" cy="514948"/>
            </a:xfrm>
            <a:prstGeom prst="straightConnector1">
              <a:avLst/>
            </a:prstGeom>
            <a:ln w="76200">
              <a:solidFill>
                <a:srgbClr val="2CA02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94AD82-F9B3-BFAF-E95D-7ED18ED1C93D}"/>
                </a:ext>
              </a:extLst>
            </p:cNvPr>
            <p:cNvSpPr txBox="1"/>
            <p:nvPr/>
          </p:nvSpPr>
          <p:spPr>
            <a:xfrm>
              <a:off x="1769627" y="3780611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7C4C-83F0-7F8F-FB34-1BFB3AD64F08}"/>
                </a:ext>
              </a:extLst>
            </p:cNvPr>
            <p:cNvSpPr txBox="1"/>
            <p:nvPr/>
          </p:nvSpPr>
          <p:spPr>
            <a:xfrm>
              <a:off x="1483680" y="287059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BF00B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099365-EDF0-6FAD-E314-6496301B8D13}"/>
              </a:ext>
            </a:extLst>
          </p:cNvPr>
          <p:cNvSpPr txBox="1"/>
          <p:nvPr/>
        </p:nvSpPr>
        <p:spPr>
          <a:xfrm>
            <a:off x="1403520" y="732049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9B6B3-EF9B-9562-6396-C7436FD7CB8F}"/>
              </a:ext>
            </a:extLst>
          </p:cNvPr>
          <p:cNvSpPr txBox="1"/>
          <p:nvPr/>
        </p:nvSpPr>
        <p:spPr>
          <a:xfrm>
            <a:off x="1403520" y="3490727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9A6F-0AAB-425D-64F9-4B80871C78FF}"/>
              </a:ext>
            </a:extLst>
          </p:cNvPr>
          <p:cNvSpPr txBox="1"/>
          <p:nvPr/>
        </p:nvSpPr>
        <p:spPr>
          <a:xfrm>
            <a:off x="1403520" y="5831692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AF1D9-EA03-D0E8-9758-68F1FE246F44}"/>
              </a:ext>
            </a:extLst>
          </p:cNvPr>
          <p:cNvSpPr txBox="1"/>
          <p:nvPr/>
        </p:nvSpPr>
        <p:spPr>
          <a:xfrm>
            <a:off x="1403520" y="8473911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yellow line&#10;&#10;Description automatically generated">
            <a:extLst>
              <a:ext uri="{FF2B5EF4-FFF2-40B4-BE49-F238E27FC236}">
                <a16:creationId xmlns:a16="http://schemas.microsoft.com/office/drawing/2014/main" id="{715F09B3-4DA3-753D-C153-7BD2A86E9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69" y="3158606"/>
            <a:ext cx="4574175" cy="3657367"/>
          </a:xfrm>
          <a:prstGeom prst="rect">
            <a:avLst/>
          </a:prstGeom>
        </p:spPr>
      </p:pic>
      <p:pic>
        <p:nvPicPr>
          <p:cNvPr id="5" name="Picture 4" descr="A graph with a red line and a green line&#10;&#10;Description automatically generated">
            <a:extLst>
              <a:ext uri="{FF2B5EF4-FFF2-40B4-BE49-F238E27FC236}">
                <a16:creationId xmlns:a16="http://schemas.microsoft.com/office/drawing/2014/main" id="{D7C1CCF5-08A0-52DF-5ABC-D90FE658D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16271"/>
            <a:ext cx="4238124" cy="338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08C-26A3-DC03-9683-D195B0FDFF0D}"/>
              </a:ext>
            </a:extLst>
          </p:cNvPr>
          <p:cNvSpPr txBox="1"/>
          <p:nvPr/>
        </p:nvSpPr>
        <p:spPr>
          <a:xfrm>
            <a:off x="1221656" y="272281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B06B9-294D-23E1-1684-9A33FDDC04C9}"/>
              </a:ext>
            </a:extLst>
          </p:cNvPr>
          <p:cNvSpPr txBox="1"/>
          <p:nvPr/>
        </p:nvSpPr>
        <p:spPr>
          <a:xfrm>
            <a:off x="6095999" y="2722818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0659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user\Desktop\latex_template\figures\Unalloyed 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80" y="3630012"/>
            <a:ext cx="3758879" cy="277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2243507" y="7095010"/>
            <a:ext cx="3854961" cy="27440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34357" y="7352333"/>
            <a:ext cx="1828800" cy="464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Alloyed layer </a:t>
            </a:r>
            <a:endParaRPr lang="en-GB" sz="20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2332049" y="9050292"/>
                <a:ext cx="835959" cy="461657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</a:rPr>
                        <m:t>𝝁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</a:rPr>
                        <m:t>𝒎</m:t>
                      </m:r>
                    </m:oMath>
                  </m:oMathPara>
                </a14:m>
                <a:endParaRPr lang="en-GB" sz="24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049" y="9050292"/>
                <a:ext cx="835959" cy="461657"/>
              </a:xfrm>
              <a:prstGeom prst="rect">
                <a:avLst/>
              </a:prstGeom>
              <a:blipFill>
                <a:blip r:embed="rId4"/>
                <a:stretch>
                  <a:fillRect l="-5839" r="-583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420463" y="9511956"/>
            <a:ext cx="659130" cy="73572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43507" y="7204490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/>
              <a:t>(c)</a:t>
            </a:r>
            <a:endParaRPr lang="en-GB" sz="36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27923" y="8065067"/>
            <a:ext cx="331174" cy="133117"/>
          </a:xfrm>
          <a:prstGeom prst="straightConnector1">
            <a:avLst/>
          </a:prstGeom>
          <a:noFill/>
          <a:ln w="57150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2258897" y="7817183"/>
            <a:ext cx="14478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Lamellar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b="1" dirty="0">
                <a:solidFill>
                  <a:srgbClr val="92D050"/>
                </a:solidFill>
              </a:rPr>
              <a:t>structure</a:t>
            </a:r>
            <a:endParaRPr lang="en-GB" sz="2400" b="1" dirty="0">
              <a:solidFill>
                <a:srgbClr val="92D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27923" y="8652602"/>
            <a:ext cx="794311" cy="721573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>
            <a:stCxn id="17" idx="3"/>
          </p:cNvCxnSpPr>
          <p:nvPr/>
        </p:nvCxnSpPr>
        <p:spPr>
          <a:xfrm flipV="1">
            <a:off x="4322234" y="7095010"/>
            <a:ext cx="2127662" cy="1918379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3"/>
          </p:cNvCxnSpPr>
          <p:nvPr/>
        </p:nvCxnSpPr>
        <p:spPr>
          <a:xfrm>
            <a:off x="4322234" y="9013389"/>
            <a:ext cx="2127662" cy="825718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6449896" y="7095010"/>
            <a:ext cx="3849563" cy="274409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7745297" y="7754027"/>
            <a:ext cx="2076450" cy="1152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2400" b="1" dirty="0">
                <a:solidFill>
                  <a:srgbClr val="FFFF00"/>
                </a:solidFill>
                <a:ea typeface="Calibri"/>
                <a:cs typeface="Times New Roman"/>
              </a:rPr>
              <a:t>Precipitates</a:t>
            </a:r>
            <a:endParaRPr lang="en-GB" sz="2400" b="1" dirty="0">
              <a:ea typeface="Calibri"/>
              <a:cs typeface="Times New Roman"/>
            </a:endParaRPr>
          </a:p>
          <a:p>
            <a:pPr algn="ctr">
              <a:spcAft>
                <a:spcPts val="1000"/>
              </a:spcAft>
            </a:pPr>
            <a:r>
              <a:rPr lang="en-US" sz="2400" b="1" dirty="0">
                <a:solidFill>
                  <a:srgbClr val="FFFF00"/>
                </a:solidFill>
                <a:ea typeface="Calibri"/>
                <a:cs typeface="Times New Roman"/>
              </a:rPr>
              <a:t>(ω-phase)</a:t>
            </a:r>
            <a:endParaRPr lang="en-GB" sz="2400" b="1" dirty="0"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latin typeface="Times New Roman"/>
                <a:ea typeface="Calibri"/>
                <a:cs typeface="Times New Roman"/>
              </a:rPr>
              <a:t> </a:t>
            </a:r>
            <a:endParaRPr lang="en-GB" sz="1100" dirty="0">
              <a:ea typeface="Calibri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391433" y="8677951"/>
            <a:ext cx="0" cy="670877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3" name="Straight Arrow Connector 22"/>
          <p:cNvCxnSpPr/>
          <p:nvPr/>
        </p:nvCxnSpPr>
        <p:spPr>
          <a:xfrm flipH="1">
            <a:off x="7738461" y="8246763"/>
            <a:ext cx="318472" cy="345482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>
          <a:xfrm flipH="1">
            <a:off x="7633389" y="8592245"/>
            <a:ext cx="423544" cy="619106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9150850" y="8943519"/>
                <a:ext cx="963089" cy="645297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𝝁</m:t>
                      </m:r>
                      <m:r>
                        <a:rPr lang="en-US" sz="24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𝒎</m:t>
                      </m:r>
                    </m:oMath>
                  </m:oMathPara>
                </a14:m>
                <a:endParaRPr lang="en-GB" sz="2400" dirty="0">
                  <a:solidFill>
                    <a:srgbClr val="FFC000"/>
                  </a:solidFill>
                  <a:ea typeface="Calibri"/>
                  <a:cs typeface="Times New Roman"/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850" y="8943519"/>
                <a:ext cx="963089" cy="645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9302828" y="9470582"/>
            <a:ext cx="659130" cy="73572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00B0F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60026" y="7238206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/>
              <a:t>(d)</a:t>
            </a:r>
            <a:endParaRPr lang="en-GB" sz="36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941051" y="3588710"/>
            <a:ext cx="4176571" cy="3495690"/>
            <a:chOff x="139354" y="319116"/>
            <a:chExt cx="4176571" cy="3495690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19116"/>
              <a:ext cx="3782525" cy="3114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>
              <a:off x="1821540" y="3291594"/>
              <a:ext cx="1193148" cy="523212"/>
              <a:chOff x="1626252" y="3286957"/>
              <a:chExt cx="1193148" cy="523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1626252" y="3286957"/>
                    <a:ext cx="591811" cy="523212"/>
                  </a:xfrm>
                  <a:prstGeom prst="rect">
                    <a:avLst/>
                  </a:prstGeom>
                </p:spPr>
                <p:txBody>
                  <a:bodyPr wrap="none" lIns="91431" tIns="45716" rIns="91431" bIns="45716">
                    <a:spAutoFit/>
                  </a:bodyPr>
                  <a:lstStyle/>
                  <a:p>
                    <a:pPr lvl="0"/>
                    <a:r>
                      <a:rPr lang="en-GB" sz="2800" b="1" dirty="0">
                        <a:solidFill>
                          <a:prstClr val="black"/>
                        </a:solidFill>
                      </a:rPr>
                      <a:t>2</a:t>
                    </a:r>
                    <a14:m>
                      <m:oMath xmlns:m="http://schemas.openxmlformats.org/officeDocument/2006/math">
                        <m:r>
                          <a:rPr lang="en-GB" sz="28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𝜽</m:t>
                        </m:r>
                      </m:oMath>
                    </a14:m>
                    <a:endParaRPr lang="en-GB" sz="2800" b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6252" y="3286957"/>
                    <a:ext cx="591811" cy="52321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21649" t="-10588" r="-31959" b="-3411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/>
              <p:cNvCxnSpPr/>
              <p:nvPr/>
            </p:nvCxnSpPr>
            <p:spPr>
              <a:xfrm>
                <a:off x="2218063" y="3548563"/>
                <a:ext cx="601337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139354" y="465667"/>
              <a:ext cx="400101" cy="2602306"/>
              <a:chOff x="-60697" y="152400"/>
              <a:chExt cx="400101" cy="2602306"/>
            </a:xfrm>
          </p:grpSpPr>
          <p:sp>
            <p:nvSpPr>
              <p:cNvPr id="38" name="Rectangle 37"/>
              <p:cNvSpPr/>
              <p:nvPr/>
            </p:nvSpPr>
            <p:spPr>
              <a:xfrm rot="16200000">
                <a:off x="-929199" y="1486103"/>
                <a:ext cx="2137105" cy="400101"/>
              </a:xfrm>
              <a:prstGeom prst="rect">
                <a:avLst/>
              </a:prstGeom>
            </p:spPr>
            <p:txBody>
              <a:bodyPr wrap="none" lIns="91431" tIns="45716" rIns="91431" bIns="45716">
                <a:spAutoFit/>
              </a:bodyPr>
              <a:lstStyle/>
              <a:p>
                <a:pPr lvl="0"/>
                <a:r>
                  <a:rPr lang="en-GB" sz="2000" b="1" dirty="0">
                    <a:solidFill>
                      <a:prstClr val="black"/>
                    </a:solidFill>
                    <a:latin typeface="Arial Black" pitchFamily="34" charset="0"/>
                  </a:rPr>
                  <a:t>Intensity [a.u]</a:t>
                </a: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flipV="1">
                <a:off x="158993" y="152400"/>
                <a:ext cx="0" cy="46520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3429000" y="360418"/>
                  <a:ext cx="497234" cy="307768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1400" b="1" dirty="0">
                      <a:solidFill>
                        <a:prstClr val="black"/>
                      </a:solidFill>
                    </a:rPr>
                    <a:t>Ti</a:t>
                  </a:r>
                  <a:r>
                    <a:rPr lang="en-GB" sz="1400" b="1" dirty="0">
                      <a:solidFill>
                        <a:prstClr val="black"/>
                      </a:solidFill>
                      <a:latin typeface="Arial Black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1400" b="1" i="1">
                          <a:solidFill>
                            <a:prstClr val="black"/>
                          </a:solidFill>
                          <a:latin typeface="Cambria Math"/>
                        </a:rPr>
                        <m:t>𝜶</m:t>
                      </m:r>
                    </m:oMath>
                  </a14:m>
                  <a:endParaRPr lang="en-GB" sz="1400" b="1" dirty="0">
                    <a:solidFill>
                      <a:prstClr val="black"/>
                    </a:solidFill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0" y="360418"/>
                  <a:ext cx="497234" cy="30776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3704" t="-2000" r="-1604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3433704" y="613213"/>
                  <a:ext cx="494028" cy="307768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1400" b="1" dirty="0">
                      <a:solidFill>
                        <a:prstClr val="black"/>
                      </a:solidFill>
                    </a:rPr>
                    <a:t>Ti-</a:t>
                  </a:r>
                  <a14:m>
                    <m:oMath xmlns:m="http://schemas.openxmlformats.org/officeDocument/2006/math">
                      <m:r>
                        <a:rPr lang="en-GB" sz="1400" b="1" i="1">
                          <a:solidFill>
                            <a:prstClr val="black"/>
                          </a:solidFill>
                          <a:latin typeface="Cambria Math"/>
                        </a:rPr>
                        <m:t>𝜷</m:t>
                      </m:r>
                    </m:oMath>
                  </a14:m>
                  <a:endParaRPr lang="en-GB" sz="14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3704" y="613213"/>
                  <a:ext cx="494028" cy="307768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2469" t="-1961" r="-12346" b="-176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/>
            <p:cNvSpPr/>
            <p:nvPr/>
          </p:nvSpPr>
          <p:spPr>
            <a:xfrm>
              <a:off x="3429000" y="911432"/>
              <a:ext cx="569368" cy="307768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lvl="0"/>
              <a:r>
                <a:rPr lang="en-GB" sz="1400" b="1" dirty="0">
                  <a:solidFill>
                    <a:prstClr val="black"/>
                  </a:solidFill>
                </a:rPr>
                <a:t>Ti</a:t>
              </a:r>
              <a:r>
                <a:rPr lang="en-GB" sz="1400" b="1" baseline="-25000" dirty="0">
                  <a:solidFill>
                    <a:prstClr val="black"/>
                  </a:solidFill>
                </a:rPr>
                <a:t>2</a:t>
              </a:r>
              <a:r>
                <a:rPr lang="en-GB" sz="1400" b="1" dirty="0">
                  <a:solidFill>
                    <a:prstClr val="black"/>
                  </a:solidFill>
                </a:rPr>
                <a:t>Cu</a:t>
              </a: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H="1" flipV="1">
            <a:off x="3925078" y="7238206"/>
            <a:ext cx="301282" cy="372946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1892541" y="2962493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(a)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17622" y="2962493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(b)</a:t>
            </a:r>
            <a:endParaRPr lang="en-GB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979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3" descr="Cu_S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513" y="2411770"/>
            <a:ext cx="4038600" cy="3323358"/>
          </a:xfrm>
          <a:prstGeom prst="rect">
            <a:avLst/>
          </a:prstGeom>
        </p:spPr>
      </p:pic>
      <p:pic>
        <p:nvPicPr>
          <p:cNvPr id="43" name="Obraz 5" descr="Ti_S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9713" y="2411770"/>
            <a:ext cx="4443003" cy="3247157"/>
          </a:xfrm>
          <a:prstGeom prst="rect">
            <a:avLst/>
          </a:prstGeom>
        </p:spPr>
      </p:pic>
      <p:pic>
        <p:nvPicPr>
          <p:cNvPr id="44" name="Picture 43" descr="C:\Users\user\Downloads\image (2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92" y="5887528"/>
            <a:ext cx="4435642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69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67</TotalTime>
  <Words>207</Words>
  <Application>Microsoft Office PowerPoint</Application>
  <PresentationFormat>Custom</PresentationFormat>
  <Paragraphs>89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ADLaM Display</vt:lpstr>
      <vt:lpstr>Arial</vt:lpstr>
      <vt:lpstr>Arial Black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48</cp:revision>
  <dcterms:created xsi:type="dcterms:W3CDTF">2024-02-24T15:36:44Z</dcterms:created>
  <dcterms:modified xsi:type="dcterms:W3CDTF">2024-03-12T19:02:04Z</dcterms:modified>
</cp:coreProperties>
</file>